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4"/>
  </p:sldMasterIdLst>
  <p:notesMasterIdLst>
    <p:notesMasterId r:id="rId31"/>
  </p:notesMasterIdLst>
  <p:sldIdLst>
    <p:sldId id="430" r:id="rId5"/>
    <p:sldId id="371" r:id="rId6"/>
    <p:sldId id="402" r:id="rId7"/>
    <p:sldId id="403" r:id="rId8"/>
    <p:sldId id="407" r:id="rId9"/>
    <p:sldId id="405" r:id="rId10"/>
    <p:sldId id="408" r:id="rId11"/>
    <p:sldId id="406" r:id="rId12"/>
    <p:sldId id="409" r:id="rId13"/>
    <p:sldId id="419" r:id="rId14"/>
    <p:sldId id="431" r:id="rId15"/>
    <p:sldId id="429" r:id="rId16"/>
    <p:sldId id="410" r:id="rId17"/>
    <p:sldId id="418" r:id="rId18"/>
    <p:sldId id="411" r:id="rId19"/>
    <p:sldId id="412" r:id="rId20"/>
    <p:sldId id="413" r:id="rId21"/>
    <p:sldId id="414" r:id="rId22"/>
    <p:sldId id="420" r:id="rId23"/>
    <p:sldId id="422" r:id="rId24"/>
    <p:sldId id="423" r:id="rId25"/>
    <p:sldId id="424" r:id="rId26"/>
    <p:sldId id="425" r:id="rId27"/>
    <p:sldId id="426" r:id="rId28"/>
    <p:sldId id="427" r:id="rId29"/>
    <p:sldId id="428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17/4/24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854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3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64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76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18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93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54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60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53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3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6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8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4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1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53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9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4/17/24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1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  <p:sldLayoutId id="214748391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IQovoot_ZUM" TargetMode="External"/><Relationship Id="rId3" Type="http://schemas.openxmlformats.org/officeDocument/2006/relationships/hyperlink" Target="https://youtu.be/4-zjQvTDnbw" TargetMode="External"/><Relationship Id="rId7" Type="http://schemas.openxmlformats.org/officeDocument/2006/relationships/hyperlink" Target="https://youtu.be/FpKim1FN-BE" TargetMode="External"/><Relationship Id="rId2" Type="http://schemas.openxmlformats.org/officeDocument/2006/relationships/hyperlink" Target="https://www.youtube.com/watch?v=37ZDaSECIhM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youtu.be/pWTtEn9pio4" TargetMode="External"/><Relationship Id="rId5" Type="http://schemas.openxmlformats.org/officeDocument/2006/relationships/hyperlink" Target="https://youtu.be/FnrvjYeY3Vk" TargetMode="External"/><Relationship Id="rId10" Type="http://schemas.openxmlformats.org/officeDocument/2006/relationships/hyperlink" Target="https://youtu.be/jTI1kgFBpWc" TargetMode="External"/><Relationship Id="rId4" Type="http://schemas.openxmlformats.org/officeDocument/2006/relationships/hyperlink" Target="https://youtu.be/HJ17BWVvIeg" TargetMode="External"/><Relationship Id="rId9" Type="http://schemas.openxmlformats.org/officeDocument/2006/relationships/hyperlink" Target="https://youtu.be/lt0t82dmT2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051">
            <a:extLst>
              <a:ext uri="{FF2B5EF4-FFF2-40B4-BE49-F238E27FC236}">
                <a16:creationId xmlns:a16="http://schemas.microsoft.com/office/drawing/2014/main" id="{05F67419-A749-EA7C-0C0D-D81412C1D0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92" t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57" name="Freeform 9">
            <a:extLst>
              <a:ext uri="{FF2B5EF4-FFF2-40B4-BE49-F238E27FC236}">
                <a16:creationId xmlns:a16="http://schemas.microsoft.com/office/drawing/2014/main" id="{BE135C2E-C781-46AF-BE4C-9B57C07D9C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8288" y="2698990"/>
            <a:ext cx="11338098" cy="3612111"/>
          </a:xfrm>
          <a:custGeom>
            <a:avLst/>
            <a:gdLst>
              <a:gd name="connsiteX0" fmla="*/ 0 w 11329257"/>
              <a:gd name="connsiteY0" fmla="*/ 1672253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0 w 11329257"/>
              <a:gd name="connsiteY4" fmla="*/ 1672253 h 3112578"/>
              <a:gd name="connsiteX0" fmla="*/ 8467 w 11329257"/>
              <a:gd name="connsiteY0" fmla="*/ 994919 h 3112578"/>
              <a:gd name="connsiteX1" fmla="*/ 11201741 w 11329257"/>
              <a:gd name="connsiteY1" fmla="*/ 0 h 3112578"/>
              <a:gd name="connsiteX2" fmla="*/ 11329257 w 11329257"/>
              <a:gd name="connsiteY2" fmla="*/ 2508571 h 3112578"/>
              <a:gd name="connsiteX3" fmla="*/ 0 w 11329257"/>
              <a:gd name="connsiteY3" fmla="*/ 3112578 h 3112578"/>
              <a:gd name="connsiteX4" fmla="*/ 8467 w 11329257"/>
              <a:gd name="connsiteY4" fmla="*/ 994919 h 3112578"/>
              <a:gd name="connsiteX0" fmla="*/ 814 w 11330070"/>
              <a:gd name="connsiteY0" fmla="*/ 732453 h 3112578"/>
              <a:gd name="connsiteX1" fmla="*/ 11202554 w 11330070"/>
              <a:gd name="connsiteY1" fmla="*/ 0 h 3112578"/>
              <a:gd name="connsiteX2" fmla="*/ 11330070 w 11330070"/>
              <a:gd name="connsiteY2" fmla="*/ 2508571 h 3112578"/>
              <a:gd name="connsiteX3" fmla="*/ 813 w 11330070"/>
              <a:gd name="connsiteY3" fmla="*/ 3112578 h 3112578"/>
              <a:gd name="connsiteX4" fmla="*/ 814 w 11330070"/>
              <a:gd name="connsiteY4" fmla="*/ 732453 h 3112578"/>
              <a:gd name="connsiteX0" fmla="*/ 375 w 11338098"/>
              <a:gd name="connsiteY0" fmla="*/ 622387 h 3112578"/>
              <a:gd name="connsiteX1" fmla="*/ 11210582 w 11338098"/>
              <a:gd name="connsiteY1" fmla="*/ 0 h 3112578"/>
              <a:gd name="connsiteX2" fmla="*/ 11338098 w 11338098"/>
              <a:gd name="connsiteY2" fmla="*/ 2508571 h 3112578"/>
              <a:gd name="connsiteX3" fmla="*/ 8841 w 11338098"/>
              <a:gd name="connsiteY3" fmla="*/ 3112578 h 3112578"/>
              <a:gd name="connsiteX4" fmla="*/ 375 w 11338098"/>
              <a:gd name="connsiteY4" fmla="*/ 622387 h 3112578"/>
              <a:gd name="connsiteX0" fmla="*/ 375 w 11338098"/>
              <a:gd name="connsiteY0" fmla="*/ 10203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1020320 h 3510511"/>
              <a:gd name="connsiteX0" fmla="*/ 375 w 11338098"/>
              <a:gd name="connsiteY0" fmla="*/ 664720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64720 h 3510511"/>
              <a:gd name="connsiteX0" fmla="*/ 375 w 11338098"/>
              <a:gd name="connsiteY0" fmla="*/ 605454 h 3510511"/>
              <a:gd name="connsiteX1" fmla="*/ 11176715 w 11338098"/>
              <a:gd name="connsiteY1" fmla="*/ 0 h 3510511"/>
              <a:gd name="connsiteX2" fmla="*/ 11338098 w 11338098"/>
              <a:gd name="connsiteY2" fmla="*/ 2906504 h 3510511"/>
              <a:gd name="connsiteX3" fmla="*/ 8841 w 11338098"/>
              <a:gd name="connsiteY3" fmla="*/ 3510511 h 3510511"/>
              <a:gd name="connsiteX4" fmla="*/ 375 w 11338098"/>
              <a:gd name="connsiteY4" fmla="*/ 605454 h 3510511"/>
              <a:gd name="connsiteX0" fmla="*/ 375 w 11338098"/>
              <a:gd name="connsiteY0" fmla="*/ 707054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707054 h 3612111"/>
              <a:gd name="connsiteX0" fmla="*/ 375 w 11338098"/>
              <a:gd name="connsiteY0" fmla="*/ 571588 h 3612111"/>
              <a:gd name="connsiteX1" fmla="*/ 11176715 w 11338098"/>
              <a:gd name="connsiteY1" fmla="*/ 0 h 3612111"/>
              <a:gd name="connsiteX2" fmla="*/ 11338098 w 11338098"/>
              <a:gd name="connsiteY2" fmla="*/ 3008104 h 3612111"/>
              <a:gd name="connsiteX3" fmla="*/ 8841 w 11338098"/>
              <a:gd name="connsiteY3" fmla="*/ 3612111 h 3612111"/>
              <a:gd name="connsiteX4" fmla="*/ 375 w 11338098"/>
              <a:gd name="connsiteY4" fmla="*/ 571588 h 3612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098" h="3612111">
                <a:moveTo>
                  <a:pt x="375" y="571588"/>
                </a:moveTo>
                <a:lnTo>
                  <a:pt x="11176715" y="0"/>
                </a:lnTo>
                <a:lnTo>
                  <a:pt x="11338098" y="3008104"/>
                </a:lnTo>
                <a:lnTo>
                  <a:pt x="8841" y="3612111"/>
                </a:lnTo>
                <a:cubicBezTo>
                  <a:pt x="11663" y="2906225"/>
                  <a:pt x="-2447" y="1277474"/>
                  <a:pt x="375" y="571588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050" name="Title 3">
            <a:extLst>
              <a:ext uri="{FF2B5EF4-FFF2-40B4-BE49-F238E27FC236}">
                <a16:creationId xmlns:a16="http://schemas.microsoft.com/office/drawing/2014/main" id="{6D3C60D1-5DA6-496C-866A-5E50D89DB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496980" y="3221623"/>
            <a:ext cx="10264470" cy="125006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Chapter 15 and 16</a:t>
            </a:r>
            <a:br>
              <a:rPr lang="en-US" sz="2600" b="1">
                <a:solidFill>
                  <a:schemeClr val="bg1"/>
                </a:solidFill>
              </a:rPr>
            </a:br>
            <a:r>
              <a:rPr lang="en-US" sz="2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Advertising &amp; Public Relations</a:t>
            </a:r>
            <a:br>
              <a:rPr lang="en-US" sz="2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Selling &amp; Sales Promotions </a:t>
            </a:r>
          </a:p>
        </p:txBody>
      </p:sp>
      <p:sp>
        <p:nvSpPr>
          <p:cNvPr id="2059" name="5-Point Star 12">
            <a:extLst>
              <a:ext uri="{FF2B5EF4-FFF2-40B4-BE49-F238E27FC236}">
                <a16:creationId xmlns:a16="http://schemas.microsoft.com/office/drawing/2014/main" id="{EB803A74-8E46-4CF3-B85A-2F618214C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25609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5612" name="Rectangle 25611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5614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5616" name="Rectangle 25615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B9790AD-2941-4351-AC81-76947F9A77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Developing Advertising Strategy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2E6AEBC-B7F9-49E6-B208-DF98C2950E46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E0D190E-6FEF-4B8F-90F5-7F43ABC1F8EF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79090" y="-650430"/>
            <a:ext cx="44135" cy="467740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25604" name="Diagram 10">
            <a:extLst>
              <a:ext uri="{FF2B5EF4-FFF2-40B4-BE49-F238E27FC236}">
                <a16:creationId xmlns:a16="http://schemas.microsoft.com/office/drawing/2014/main" id="{F8A2EB61-7B1C-4310-8EDE-C0EE37EC8889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656" y="1936532"/>
            <a:ext cx="4075144" cy="247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1">
            <a:extLst>
              <a:ext uri="{FF2B5EF4-FFF2-40B4-BE49-F238E27FC236}">
                <a16:creationId xmlns:a16="http://schemas.microsoft.com/office/drawing/2014/main" id="{CBF7BAC1-3694-4DB3-B04F-CE19B0EEF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920" y="4419134"/>
            <a:ext cx="1922637" cy="33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261153">
              <a:spcBef>
                <a:spcPct val="0"/>
              </a:spcBef>
              <a:spcAft>
                <a:spcPts val="408"/>
              </a:spcAft>
              <a:buNone/>
            </a:pPr>
            <a:r>
              <a:rPr lang="en-US" altLang="en-US" sz="1599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Execution Styles</a:t>
            </a:r>
            <a:endParaRPr lang="en-US" altLang="en-US" sz="280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6B9790AD-2941-4351-AC81-76947F9A77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Developing Advertising Strategy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2E6AEBC-B7F9-49E6-B208-DF98C2950E46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E0D190E-6FEF-4B8F-90F5-7F43ABC1F8EF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5605" name="TextBox 1">
            <a:extLst>
              <a:ext uri="{FF2B5EF4-FFF2-40B4-BE49-F238E27FC236}">
                <a16:creationId xmlns:a16="http://schemas.microsoft.com/office/drawing/2014/main" id="{CBF7BAC1-3694-4DB3-B04F-CE19B0EEF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0743" y="1273175"/>
            <a:ext cx="33194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dirty="0">
                <a:cs typeface="Calibri" panose="020F0502020204030204" pitchFamily="34" charset="0"/>
              </a:rPr>
              <a:t>Execution Styles</a:t>
            </a:r>
          </a:p>
        </p:txBody>
      </p:sp>
      <p:sp>
        <p:nvSpPr>
          <p:cNvPr id="2" name="Rectangle 1" descr="Slice of Life: ">
            <a:extLst>
              <a:ext uri="{FF2B5EF4-FFF2-40B4-BE49-F238E27FC236}">
                <a16:creationId xmlns:a16="http://schemas.microsoft.com/office/drawing/2014/main" id="{54F5A529-1CF2-8642-A6C4-933897901C4E}"/>
              </a:ext>
            </a:extLst>
          </p:cNvPr>
          <p:cNvSpPr/>
          <p:nvPr/>
        </p:nvSpPr>
        <p:spPr>
          <a:xfrm>
            <a:off x="497711" y="1773238"/>
            <a:ext cx="10509813" cy="4349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BD" dirty="0"/>
              <a:t>Slice of Life: </a:t>
            </a:r>
            <a:r>
              <a:rPr lang="en-GB" dirty="0">
                <a:hlinkClick r:id="rId2"/>
              </a:rPr>
              <a:t>https://www.youtube.com/watch?v=37ZDaSECIhM</a:t>
            </a:r>
            <a:endParaRPr lang="en-GB" dirty="0"/>
          </a:p>
          <a:p>
            <a:pPr algn="ctr"/>
            <a:r>
              <a:rPr lang="en-GB" dirty="0"/>
              <a:t>Lifestyle: </a:t>
            </a:r>
            <a:r>
              <a:rPr lang="en-GB" dirty="0">
                <a:hlinkClick r:id="rId3"/>
              </a:rPr>
              <a:t>https://youtu.be/4-zjQvTDnbw</a:t>
            </a:r>
            <a:endParaRPr lang="en-GB" dirty="0"/>
          </a:p>
          <a:p>
            <a:pPr algn="ctr"/>
            <a:r>
              <a:rPr lang="en-GB" dirty="0"/>
              <a:t>Fantasy: </a:t>
            </a:r>
            <a:r>
              <a:rPr lang="en-GB" dirty="0">
                <a:hlinkClick r:id="rId4"/>
              </a:rPr>
              <a:t>https://youtu.be/HJ17BWVvIeg</a:t>
            </a:r>
            <a:endParaRPr lang="en-GB" dirty="0"/>
          </a:p>
          <a:p>
            <a:pPr algn="ctr"/>
            <a:r>
              <a:rPr lang="en-GB" dirty="0"/>
              <a:t>Mood/Image: </a:t>
            </a:r>
            <a:r>
              <a:rPr lang="en-GB" dirty="0">
                <a:hlinkClick r:id="rId5"/>
              </a:rPr>
              <a:t>https://youtu.be/FnrvjYeY3Vk</a:t>
            </a:r>
            <a:endParaRPr lang="en-GB" dirty="0"/>
          </a:p>
          <a:p>
            <a:pPr algn="ctr"/>
            <a:r>
              <a:rPr lang="en-GB" dirty="0"/>
              <a:t>Musical: </a:t>
            </a:r>
            <a:r>
              <a:rPr lang="en-GB" dirty="0">
                <a:hlinkClick r:id="rId6"/>
              </a:rPr>
              <a:t>https://youtu.be/pWTtEn9pio4</a:t>
            </a:r>
            <a:endParaRPr lang="en-GB" dirty="0"/>
          </a:p>
          <a:p>
            <a:pPr algn="ctr"/>
            <a:r>
              <a:rPr lang="en-GB" dirty="0"/>
              <a:t>  Personality Symbol: </a:t>
            </a:r>
            <a:r>
              <a:rPr lang="en-GB" b="0" i="0" u="none" strike="noStrike" dirty="0">
                <a:effectLst/>
                <a:latin typeface="YouTube Noto"/>
                <a:hlinkClick r:id="rId7" tooltip="Share link"/>
              </a:rPr>
              <a:t>https://youtu.be/FpKim1FN-BE</a:t>
            </a:r>
            <a:endParaRPr lang="en-GB" dirty="0"/>
          </a:p>
          <a:p>
            <a:pPr algn="ctr"/>
            <a:r>
              <a:rPr lang="en-GB" dirty="0"/>
              <a:t>Technical expertise: </a:t>
            </a:r>
            <a:r>
              <a:rPr lang="en-GB" dirty="0">
                <a:hlinkClick r:id="rId8"/>
              </a:rPr>
              <a:t>https://youtu.be/IQovoot_ZUM</a:t>
            </a:r>
            <a:endParaRPr lang="en-GB" dirty="0"/>
          </a:p>
          <a:p>
            <a:pPr algn="ctr"/>
            <a:r>
              <a:rPr lang="en-GB" dirty="0"/>
              <a:t>Scientific evidence: </a:t>
            </a:r>
            <a:r>
              <a:rPr lang="en-GB" dirty="0">
                <a:hlinkClick r:id="rId9"/>
              </a:rPr>
              <a:t>https://youtu.be/lt0t82dmT2M</a:t>
            </a:r>
            <a:endParaRPr lang="en-GB" dirty="0"/>
          </a:p>
          <a:p>
            <a:pPr algn="ctr"/>
            <a:r>
              <a:rPr lang="en-GB" dirty="0"/>
              <a:t>Testimonial evidence: </a:t>
            </a:r>
            <a:r>
              <a:rPr lang="en-GB" dirty="0">
                <a:hlinkClick r:id="rId10"/>
              </a:rPr>
              <a:t>https://youtu.be/jTI1kgFBpWc</a:t>
            </a:r>
            <a:endParaRPr lang="en-GB" dirty="0"/>
          </a:p>
          <a:p>
            <a:pPr algn="ctr"/>
            <a:endParaRPr lang="en-BD" dirty="0"/>
          </a:p>
        </p:txBody>
      </p:sp>
    </p:spTree>
    <p:extLst>
      <p:ext uri="{BB962C8B-B14F-4D97-AF65-F5344CB8AC3E}">
        <p14:creationId xmlns:p14="http://schemas.microsoft.com/office/powerpoint/2010/main" val="593225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9" name="Picture 27658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7661" name="Rectangle 27660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7663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7665" name="Rectangle 27664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2B7481B-D2DB-4D45-89B0-9DC3C8E825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Developing Advertising Strategy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E168924-F4F5-4415-8F7F-D93CA770354C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6148F983-3399-46EB-B853-19F4E5682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55" y="2975811"/>
            <a:ext cx="4677405" cy="518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4879" indent="-174879" defTabSz="233172">
              <a:defRPr/>
            </a:pPr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Select advertising media: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Major steps in media selection are</a:t>
            </a:r>
          </a:p>
          <a:p>
            <a:pPr marL="378905" lvl="1" indent="-145733" defTabSz="233172">
              <a:defRPr/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Decide on level of </a:t>
            </a:r>
            <a:r>
              <a:rPr lang="en-US" altLang="en-US" sz="14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reach, frequency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and </a:t>
            </a:r>
            <a:r>
              <a:rPr lang="en-US" altLang="en-US" sz="14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impact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</a:p>
          <a:p>
            <a:pPr marL="272034" indent="-272034" defTabSz="233172">
              <a:lnSpc>
                <a:spcPct val="80000"/>
              </a:lnSpc>
              <a:buNone/>
              <a:defRPr/>
            </a:pP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Reach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is a measure of the percentage of people in the target market who are exposed to the ad campaign during a given period of time</a:t>
            </a:r>
          </a:p>
          <a:p>
            <a:pPr marL="272034" indent="-272034" defTabSz="233172">
              <a:lnSpc>
                <a:spcPct val="80000"/>
              </a:lnSpc>
              <a:buNone/>
              <a:defRPr/>
            </a:pP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Frequency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is a measure of how many times the average person in the target market is exposed to the message</a:t>
            </a:r>
          </a:p>
          <a:p>
            <a:pPr marL="272034" indent="-272034" defTabSz="233172">
              <a:lnSpc>
                <a:spcPct val="80000"/>
              </a:lnSpc>
              <a:buNone/>
              <a:defRPr/>
            </a:pPr>
            <a:r>
              <a:rPr 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Impact</a:t>
            </a:r>
            <a:r>
              <a:rPr 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is the qualitative value of a message exposure through a given medium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3341BB6D-AFE2-4D1D-8D50-925F1D7C3D6E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84511" y="855955"/>
            <a:ext cx="38978" cy="413089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27655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7658" name="Rectangle 27657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7660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7662" name="Rectangle 27661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1D926DC-109D-4E13-8FBF-8313E84245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400" b="1">
                <a:solidFill>
                  <a:schemeClr val="bg1"/>
                </a:solidFill>
              </a:rPr>
            </a:br>
            <a:r>
              <a:rPr lang="en-US" altLang="en-US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Developing Advertising Strategy</a:t>
            </a:r>
            <a:endParaRPr lang="en-US" sz="24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68234BC-2015-4D9A-AAE0-DCF5E2BB2AD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E56D200-652C-453C-8F15-7ECA20E07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55" y="2975811"/>
            <a:ext cx="4677405" cy="5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4879" indent="-174879" defTabSz="233172"/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Select advertising media: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Major steps in media selection are</a:t>
            </a:r>
          </a:p>
          <a:p>
            <a:pPr marL="378905" lvl="1" indent="-145733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Choose among the major media types by considering:</a:t>
            </a:r>
          </a:p>
          <a:p>
            <a:pPr marL="582930" lvl="2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Target consumer media habits</a:t>
            </a:r>
          </a:p>
          <a:p>
            <a:pPr marL="582930" lvl="2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Nature of the product</a:t>
            </a:r>
          </a:p>
          <a:p>
            <a:pPr marL="582930" lvl="2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Advantages and costs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367E41E-9FBD-415E-8121-4340F0150BEC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84511" y="855955"/>
            <a:ext cx="38978" cy="413089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28679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8682" name="Rectangle 28681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8684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8686" name="Rectangle 28685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02F2F07-C92C-41D9-9A83-610BDD29AF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Developing Advertising Strategy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6907AA0-D598-4CC3-B023-A52ADA27EB25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AA7B35C7-3269-44FD-80D8-1CA3DF770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55" y="2994082"/>
            <a:ext cx="4677405" cy="5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78905" lvl="1" indent="-145733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Select  specific media vehicles: specific media within each general media type. </a:t>
            </a:r>
            <a:r>
              <a:rPr lang="en-US" alt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nTV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ATN Bangla; </a:t>
            </a:r>
            <a:r>
              <a:rPr lang="en-US" altLang="en-US" sz="1400" kern="1200" dirty="0" err="1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Ittefaq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Times, Daily Star, Independence; Facebook, Instagram, Twitter. </a:t>
            </a:r>
          </a:p>
          <a:p>
            <a:pPr marL="378905" lvl="1" indent="-145733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Decide on media timing:</a:t>
            </a:r>
          </a:p>
          <a:p>
            <a:pPr marL="582930" lvl="2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Seasonality</a:t>
            </a:r>
          </a:p>
          <a:p>
            <a:pPr marL="582930" lvl="2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Pattern of the advertising</a:t>
            </a:r>
          </a:p>
          <a:p>
            <a:pPr marL="816102" lvl="3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Continuity - scheduling within a given period</a:t>
            </a:r>
          </a:p>
          <a:p>
            <a:pPr marL="816102" lvl="3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Pulsing - scheduling unevenly within a given period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2B6A755-5645-4E01-9621-8EB7B61FFCD7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84511" y="837684"/>
            <a:ext cx="38978" cy="413089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E64453F5-F2EB-4A56-8919-808FED308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Developing Advertising Strategy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DA15D2B-463A-4B8B-BB89-3F8FD933143A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F23CF262-DE77-4BC0-8613-70C65FDB1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9188" y="2463319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FEE8D017-DF01-4FA1-8913-D9C8CBCD3565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21DAED26-07BB-42BA-B784-38F254892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700214"/>
            <a:ext cx="9050338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Major Media Types</a:t>
            </a:r>
          </a:p>
        </p:txBody>
      </p:sp>
      <p:sp>
        <p:nvSpPr>
          <p:cNvPr id="29702" name="Rectangle 5">
            <a:extLst>
              <a:ext uri="{FF2B5EF4-FFF2-40B4-BE49-F238E27FC236}">
                <a16:creationId xmlns:a16="http://schemas.microsoft.com/office/drawing/2014/main" id="{E46B5A79-EB72-4596-8851-49B736ED4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4914" y="2524126"/>
            <a:ext cx="3544887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Newspapers</a:t>
            </a:r>
          </a:p>
          <a:p>
            <a:pPr eaLnBrk="1" hangingPunct="1"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Television</a:t>
            </a:r>
          </a:p>
          <a:p>
            <a:pPr eaLnBrk="1" hangingPunct="1"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Mail</a:t>
            </a:r>
          </a:p>
          <a:p>
            <a:pPr eaLnBrk="1" hangingPunct="1">
              <a:buClr>
                <a:srgbClr val="CC0000"/>
              </a:buClr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sp>
        <p:nvSpPr>
          <p:cNvPr id="29703" name="Rectangle 6">
            <a:extLst>
              <a:ext uri="{FF2B5EF4-FFF2-40B4-BE49-F238E27FC236}">
                <a16:creationId xmlns:a16="http://schemas.microsoft.com/office/drawing/2014/main" id="{9E93A601-22AC-4BFF-BA87-48C490E36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763840"/>
            <a:ext cx="3352800" cy="141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</a:t>
            </a:r>
          </a:p>
          <a:p>
            <a:pPr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Magazines</a:t>
            </a:r>
          </a:p>
          <a:p>
            <a:pPr>
              <a:buClr>
                <a:srgbClr val="CC0000"/>
              </a:buClr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</a:t>
            </a:r>
          </a:p>
        </p:txBody>
      </p:sp>
      <p:sp>
        <p:nvSpPr>
          <p:cNvPr id="29704" name="Rectangle 7">
            <a:extLst>
              <a:ext uri="{FF2B5EF4-FFF2-40B4-BE49-F238E27FC236}">
                <a16:creationId xmlns:a16="http://schemas.microsoft.com/office/drawing/2014/main" id="{EE4A7109-FF7E-4789-9FF8-8DDFA3486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4976813"/>
            <a:ext cx="3276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rgbClr val="CC0000"/>
              </a:buClr>
              <a:buSzPct val="75000"/>
            </a:pPr>
            <a:r>
              <a:rPr lang="en-US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6230A30-9CD7-45DF-AFDD-D927C4AC60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Evaluating Advertising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0620DA-3461-4B5E-BCE4-E4F14B51E192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7F451A7-5FFC-4BE6-9C79-F4EB1E27E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42D4FBE-ADAB-45F2-89B9-2F949CA1CD46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0725" name="Rectangle 1">
            <a:extLst>
              <a:ext uri="{FF2B5EF4-FFF2-40B4-BE49-F238E27FC236}">
                <a16:creationId xmlns:a16="http://schemas.microsoft.com/office/drawing/2014/main" id="{D97A0B5F-E7F2-486F-9A58-0404B612E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1890714"/>
            <a:ext cx="835342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Measuring communications effects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intended message being communicated effectively and to the intended audience?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Measuring sales effect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the campaign generated the intended sales growth?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(much more difficult to measure)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en-US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A0453AB8-6F2F-4C6F-BC5F-487862CEA6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Public Relations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CC0D7D6-D93F-44F0-905C-A8D9B4DCFCD3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5824BBE5-13EB-4FA2-90E0-9B49B785E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7BC4B2C1-6BB2-4E6F-B6A7-41C13749B9ED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1749" name="Rectangle 1">
            <a:extLst>
              <a:ext uri="{FF2B5EF4-FFF2-40B4-BE49-F238E27FC236}">
                <a16:creationId xmlns:a16="http://schemas.microsoft.com/office/drawing/2014/main" id="{FEEB4BBB-72E3-4651-BC1A-E156ED42A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1890713"/>
            <a:ext cx="83534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good relations with the company’s various publics by obtaining favorable publicity, building up a good corporate image, and handling or heading off unfavorable rumors, stories, and events</a:t>
            </a:r>
            <a:r>
              <a:rPr lang="en-US" altLang="en-US" sz="2800" dirty="0">
                <a:cs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40837A1B-D457-4DC2-8078-A3ED97C1FF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Major functions of public relations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D7C98B2-0607-4480-B41F-D5F4412BE6B8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B10681A5-EE5F-429D-8E89-0F418C1DD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E8700220-AD84-453E-80FD-CBCB2548C34C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CAD89-9941-4F8C-924D-3F319C9AC0CD}"/>
              </a:ext>
            </a:extLst>
          </p:cNvPr>
          <p:cNvSpPr/>
          <p:nvPr/>
        </p:nvSpPr>
        <p:spPr>
          <a:xfrm>
            <a:off x="1919288" y="1273175"/>
            <a:ext cx="8353425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 Relations or Agency - creating and placing newsworthy information in the media</a:t>
            </a:r>
          </a:p>
          <a:p>
            <a:pPr eaLnBrk="1" hangingPunct="1"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Publicity - publicizing specific products</a:t>
            </a:r>
          </a:p>
          <a:p>
            <a:pPr eaLnBrk="1" hangingPunct="1"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Affairs - building and maintaining national or local community relations (e.g. sponsoring concerts)</a:t>
            </a:r>
          </a:p>
          <a:p>
            <a:pPr eaLnBrk="1" hangingPunct="1"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Lobbying - building and maintaining relations with legislators and government officials</a:t>
            </a:r>
          </a:p>
          <a:p>
            <a:pPr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Investor Relations - maintaining relationships with shareholders and others in the financial community</a:t>
            </a:r>
          </a:p>
          <a:p>
            <a:pPr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- maintaining relationships with donors or members of not-for-profit organizations</a:t>
            </a:r>
          </a:p>
          <a:p>
            <a:pPr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Crisis Management - helping a company in the media spotlight because of a problem with product, employees, or business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6" name="Picture 34825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34828" name="Rectangle 34827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34830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34832" name="Rectangle 34831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FA6FDEB-DCF4-4B6E-BAE9-CA48C477B0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Personal Selling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D31E701-DEF4-4F5A-8D5F-84E90735A734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D6D7173-234E-4C29-8640-CB6DCBE567EA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82935" y="205632"/>
            <a:ext cx="42667" cy="452184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4821" name="Rectangle 1">
            <a:extLst>
              <a:ext uri="{FF2B5EF4-FFF2-40B4-BE49-F238E27FC236}">
                <a16:creationId xmlns:a16="http://schemas.microsoft.com/office/drawing/2014/main" id="{12D6A289-E6AA-4C1D-8792-B3BDCD2EE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2455" y="2727005"/>
            <a:ext cx="4677405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51460" indent="-251460" defTabSz="251460">
              <a:spcBef>
                <a:spcPct val="0"/>
              </a:spcBef>
              <a:spcAft>
                <a:spcPts val="600"/>
              </a:spcAft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Personal representation by the firm’s sales force for the purpose of making sales and building customer relationship</a:t>
            </a:r>
          </a:p>
          <a:p>
            <a:pPr marL="251460" indent="-251460" defTabSz="251460">
              <a:spcBef>
                <a:spcPct val="0"/>
              </a:spcBef>
              <a:spcAft>
                <a:spcPts val="600"/>
              </a:spcAft>
            </a:pPr>
            <a:endParaRPr lang="en-US" altLang="en-US" sz="1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51460" indent="-251460" defTabSz="251460">
              <a:spcBef>
                <a:spcPct val="0"/>
              </a:spcBef>
              <a:spcAft>
                <a:spcPts val="600"/>
              </a:spcAft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One of the oldest professions in the world</a:t>
            </a:r>
          </a:p>
          <a:p>
            <a:pPr marL="251460" indent="-251460" defTabSz="251460">
              <a:spcBef>
                <a:spcPct val="0"/>
              </a:spcBef>
              <a:spcAft>
                <a:spcPts val="600"/>
              </a:spcAft>
            </a:pPr>
            <a:endParaRPr lang="en-US" altLang="en-US" sz="1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51460" indent="-251460" defTabSz="251460">
              <a:spcBef>
                <a:spcPct val="0"/>
              </a:spcBef>
              <a:spcAft>
                <a:spcPts val="600"/>
              </a:spcAft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Today, most salespeople are well-educated, well-trained professionals who work to build and maintain long-term relationships with customers</a:t>
            </a:r>
            <a:r>
              <a:rPr lang="en-US" altLang="en-US" sz="14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endParaRPr lang="en-US" altLang="en-US" sz="1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E85FBBD0-0FE0-47A0-B7F3-8C77E13248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2" y="685800"/>
            <a:ext cx="3491682" cy="4453732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3400" b="1"/>
            </a:br>
            <a:r>
              <a:rPr lang="en-US" altLang="en-US" sz="3400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en-US" sz="34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400" b="1">
                <a:latin typeface="Times New Roman" panose="02020603050405020304" pitchFamily="18" charset="0"/>
                <a:cs typeface="Times New Roman" panose="02020603050405020304" pitchFamily="18" charset="0"/>
              </a:rPr>
              <a:t>Advertising</a:t>
            </a:r>
            <a:endParaRPr lang="en-US" sz="3400" b="1" ker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406082C-00D6-4F45-8D7E-4C9003988FA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1590FAC-1144-40F0-B094-5CC4047B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020" y="4011297"/>
            <a:ext cx="6350664" cy="92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64642" lvl="1" indent="-217170" defTabSz="347472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368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Any paid form of nonpersonal presentation and promotion of ideas, goods, or services by an identified sponsor.</a:t>
            </a: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B95BCFF-61BC-4991-AEC3-2696CF995108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7973947" y="685824"/>
            <a:ext cx="58119" cy="615935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FDA25EDC-F684-461F-9B10-C52BE1992B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The Role of the Sales Force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E41039-84E3-4EB5-88C4-8C8EBF471979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E53FCD1B-5AE4-4744-A128-7E3F5E302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6BAB1E1-F1D8-4AD2-8A60-BA7324A435F0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FAEFBAEB-97F8-49A0-9DAB-02B2818D5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855913"/>
            <a:ext cx="7213600" cy="1336639"/>
          </a:xfrm>
          <a:prstGeom prst="upDownArrowCallout">
            <a:avLst>
              <a:gd name="adj1" fmla="val 107576"/>
              <a:gd name="adj2" fmla="val 107576"/>
              <a:gd name="adj3" fmla="val 12500"/>
              <a:gd name="adj4" fmla="val 50000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DE3BA"/>
            </a:extrusionClr>
            <a:contourClr>
              <a:srgbClr val="FDE3BA"/>
            </a:contourClr>
          </a:sp3d>
        </p:spPr>
        <p:txBody>
          <a:bodyPr wrap="none" lIns="81204" tIns="39889" rIns="81204" bIns="39889" anchor="ctr">
            <a:flatTx/>
          </a:bodyPr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Sales Force</a:t>
            </a:r>
          </a:p>
          <a:p>
            <a:pPr algn="ctr">
              <a:defRPr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Serves as a Critical Link </a:t>
            </a:r>
          </a:p>
          <a:p>
            <a:pPr algn="ctr">
              <a:defRPr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Between a Company and its Customers Since They:</a:t>
            </a:r>
          </a:p>
          <a:p>
            <a:pPr algn="ctr"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  <a:defRPr/>
            </a:pP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E74BB4F8-D53F-484B-8AC2-208988646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8214" y="4684714"/>
            <a:ext cx="3648075" cy="12530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  <a:contourClr>
              <a:schemeClr val="tx2"/>
            </a:contourClr>
          </a:sp3d>
        </p:spPr>
        <p:txBody>
          <a:bodyPr lIns="84053" tIns="41315" rIns="84053" bIns="41315" anchor="ctr">
            <a:flatTx/>
          </a:bodyPr>
          <a:lstStyle>
            <a:lvl1pPr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endParaRPr lang="en-US" altLang="en-US" sz="160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altLang="en-US" sz="160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altLang="en-US" sz="16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 Customers to </a:t>
            </a:r>
          </a:p>
          <a:p>
            <a:pPr algn="ctr">
              <a:lnSpc>
                <a:spcPct val="90000"/>
              </a:lnSpc>
              <a:defRPr/>
            </a:pPr>
            <a:r>
              <a:rPr lang="en-US" altLang="en-US" sz="16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Company to </a:t>
            </a:r>
            <a:r>
              <a:rPr lang="en-US" altLang="en-US" sz="1600" i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 Customer Satisfaction</a:t>
            </a:r>
          </a:p>
          <a:p>
            <a:pPr algn="ctr">
              <a:lnSpc>
                <a:spcPct val="90000"/>
              </a:lnSpc>
              <a:defRPr/>
            </a:pPr>
            <a:endParaRPr lang="en-US" altLang="en-US" sz="1600" i="1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defRPr/>
            </a:pPr>
            <a:endParaRPr lang="en-US" altLang="en-US" sz="1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2AA1280A-5284-4761-B536-335212B49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2014" y="1484313"/>
            <a:ext cx="3729037" cy="97210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  <a:contourClr>
              <a:schemeClr val="tx2"/>
            </a:contourClr>
          </a:sp3d>
        </p:spPr>
        <p:txBody>
          <a:bodyPr lIns="84053" tIns="41315" rIns="84053" bIns="41315" anchor="ctr">
            <a:flatTx/>
          </a:bodyPr>
          <a:lstStyle>
            <a:lvl1pPr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318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31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endParaRPr lang="en-US" alt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en-US" sz="1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 the Company to Customers to </a:t>
            </a:r>
            <a:r>
              <a:rPr lang="en-US" altLang="en-US" sz="1600" i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Produce Company Profit</a:t>
            </a:r>
          </a:p>
          <a:p>
            <a:pPr algn="ctr">
              <a:lnSpc>
                <a:spcPct val="90000"/>
              </a:lnSpc>
              <a:defRPr/>
            </a:pPr>
            <a:endParaRPr lang="en-US" altLang="en-US" sz="16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3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AAB05AFF-6C8B-4C0E-AF43-1BD942DC72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3600" b="1" dirty="0"/>
            </a:br>
            <a:r>
              <a:rPr lang="en-US" altLang="en-US" sz="3600" b="1" dirty="0"/>
              <a:t> 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Steps in Effective Selling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4A97A90-71A8-4A1E-96F6-5EEAB4FCDFB0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C0098FE9-2135-4402-859F-CCF0BFED9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8C0E3352-87B6-4502-927E-94275ADF4E68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B272A6A5-FB64-4FCA-9F69-34257214E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773239"/>
            <a:ext cx="3243196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Prospecting and Qualifying         </a:t>
            </a: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83187A0F-74ED-443C-8A68-11118F465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1" y="2459039"/>
            <a:ext cx="301236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Preapproach                             </a:t>
            </a:r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CDDD7217-9B9F-41B0-855C-95A5291E8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1" y="3068639"/>
            <a:ext cx="299953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                                </a:t>
            </a: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B529A816-680A-452F-86DA-090458F3C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1" y="3678239"/>
            <a:ext cx="320472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and Demonstration 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088EAD8C-118A-4520-8174-BDCAC0132E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4287839"/>
            <a:ext cx="3147015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 objections                   </a:t>
            </a:r>
          </a:p>
        </p:txBody>
      </p:sp>
      <p:sp>
        <p:nvSpPr>
          <p:cNvPr id="19" name="Text Box 8">
            <a:extLst>
              <a:ext uri="{FF2B5EF4-FFF2-40B4-BE49-F238E27FC236}">
                <a16:creationId xmlns:a16="http://schemas.microsoft.com/office/drawing/2014/main" id="{D64F1B9D-BA30-4F87-A498-2DFAE3BA2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1" y="4897439"/>
            <a:ext cx="298030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Closing                                    </a:t>
            </a:r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7307CD29-44A9-4B27-B496-10563CB96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1" y="5507039"/>
            <a:ext cx="299312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Follow-up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8" grpId="0" animBg="1" autoUpdateAnimBg="0"/>
      <p:bldP spid="19" grpId="0" animBg="1" autoUpdateAnimBg="0"/>
      <p:bldP spid="20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FD1CE63E-0F78-434D-8FFE-5E39FFCCBD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Major Steps in Effective Selling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89F6AA2-399D-444E-BBC9-68486F0D461A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4CCF38A4-F0DA-4FED-917F-C1CEA564D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endParaRPr lang="en-US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4EDA1A7D-69BE-4B4A-841B-29F01D4E4B15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C6BE5E7B-67EA-4DF2-B3F3-BEAA20E50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4" y="1544639"/>
            <a:ext cx="2582862" cy="8810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Prospecting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8B5BF7E3-6C42-4C0F-A21A-F5AACE529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6" y="1544639"/>
            <a:ext cx="4846638" cy="8810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Identifies qualified potential customers.</a:t>
            </a: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C2DADDB9-CD77-49F1-9445-44FFC07AB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1077" y="1625601"/>
            <a:ext cx="525463" cy="846138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id="{3073ED40-C981-4278-8593-B6EF114DC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4" y="3441702"/>
            <a:ext cx="2582862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Preapproach</a:t>
            </a:r>
          </a:p>
        </p:txBody>
      </p:sp>
      <p:sp>
        <p:nvSpPr>
          <p:cNvPr id="29" name="Rectangle 10">
            <a:extLst>
              <a:ext uri="{FF2B5EF4-FFF2-40B4-BE49-F238E27FC236}">
                <a16:creationId xmlns:a16="http://schemas.microsoft.com/office/drawing/2014/main" id="{4D9B135E-5F63-49B0-9AE9-EC5F43D1C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6" y="3441702"/>
            <a:ext cx="4846638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learns as much as possible about a prospective customer and about his/her offer before making a sales call.</a:t>
            </a:r>
          </a:p>
        </p:txBody>
      </p:sp>
      <p:sp>
        <p:nvSpPr>
          <p:cNvPr id="30" name="AutoShape 11">
            <a:extLst>
              <a:ext uri="{FF2B5EF4-FFF2-40B4-BE49-F238E27FC236}">
                <a16:creationId xmlns:a16="http://schemas.microsoft.com/office/drawing/2014/main" id="{EA0241E3-D52A-4A7E-81EE-6156FAC67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6" y="3538540"/>
            <a:ext cx="528638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14">
            <a:extLst>
              <a:ext uri="{FF2B5EF4-FFF2-40B4-BE49-F238E27FC236}">
                <a16:creationId xmlns:a16="http://schemas.microsoft.com/office/drawing/2014/main" id="{B87D309D-F1BB-4437-8CBB-8F8C69DF16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4" y="2493965"/>
            <a:ext cx="2582862" cy="8969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Qualifying</a:t>
            </a: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AA31E3F1-69ED-4EB6-90E4-3867E973E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6" y="2493965"/>
            <a:ext cx="4846638" cy="8969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of identifying good prospects and screening out poor ones.</a:t>
            </a:r>
          </a:p>
        </p:txBody>
      </p:sp>
      <p:sp>
        <p:nvSpPr>
          <p:cNvPr id="35" name="AutoShape 16">
            <a:extLst>
              <a:ext uri="{FF2B5EF4-FFF2-40B4-BE49-F238E27FC236}">
                <a16:creationId xmlns:a16="http://schemas.microsoft.com/office/drawing/2014/main" id="{0750E4AA-E435-4F62-AA07-E7733A870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6" y="2590802"/>
            <a:ext cx="528638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18">
            <a:extLst>
              <a:ext uri="{FF2B5EF4-FFF2-40B4-BE49-F238E27FC236}">
                <a16:creationId xmlns:a16="http://schemas.microsoft.com/office/drawing/2014/main" id="{8FEE4B4F-BCE2-4260-AC9C-02773AAD9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8364" y="4440240"/>
            <a:ext cx="2582862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</a:p>
        </p:txBody>
      </p:sp>
      <p:sp>
        <p:nvSpPr>
          <p:cNvPr id="37" name="Rectangle 19">
            <a:extLst>
              <a:ext uri="{FF2B5EF4-FFF2-40B4-BE49-F238E27FC236}">
                <a16:creationId xmlns:a16="http://schemas.microsoft.com/office/drawing/2014/main" id="{7153D5AD-B7C1-4039-942D-D8F80B3C4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8765" y="4440240"/>
            <a:ext cx="4846637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meets the buyer for the first time.</a:t>
            </a:r>
          </a:p>
        </p:txBody>
      </p:sp>
      <p:sp>
        <p:nvSpPr>
          <p:cNvPr id="38" name="AutoShape 20">
            <a:extLst>
              <a:ext uri="{FF2B5EF4-FFF2-40B4-BE49-F238E27FC236}">
                <a16:creationId xmlns:a16="http://schemas.microsoft.com/office/drawing/2014/main" id="{B34D731A-2929-4ABE-A2BF-7217C291C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9164" y="4440240"/>
            <a:ext cx="609600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D03FECCB-C108-453F-955F-2197A0F0F6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altLang="en-US" sz="3600" b="1"/>
              <a:t>Major Steps in Effective Selling</a:t>
            </a:r>
            <a:endParaRPr lang="en-US" sz="36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34559AB-71B5-4F01-A045-940DD6BB9895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6051075-C1FE-4A62-8170-121B89B0C7B5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id="{BD4D0512-B673-47D4-8AC5-92929AF6A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636" y="1451831"/>
            <a:ext cx="2582863" cy="8810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and </a:t>
            </a:r>
          </a:p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</a:t>
            </a:r>
            <a:endParaRPr lang="en-US" alt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D110D7B5-82F5-4A1C-B68C-8E1832E3B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6835" y="1307368"/>
            <a:ext cx="53340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tells the product “story” to the buyer using the need-satisfaction approach. </a:t>
            </a:r>
          </a:p>
          <a:p>
            <a:pPr algn="ctr" defTabSz="820738">
              <a:lnSpc>
                <a:spcPct val="90000"/>
              </a:lnSpc>
              <a:defRPr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Dislike</a:t>
            </a: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pushy, late, deceitful, unprepared, disorganized</a:t>
            </a:r>
          </a:p>
          <a:p>
            <a:pPr algn="ctr" defTabSz="820738">
              <a:lnSpc>
                <a:spcPct val="90000"/>
              </a:lnSpc>
              <a:defRPr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Value most</a:t>
            </a: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good listening, thorough, honesty, dependability, empathy, respect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6">
            <a:extLst>
              <a:ext uri="{FF2B5EF4-FFF2-40B4-BE49-F238E27FC236}">
                <a16:creationId xmlns:a16="http://schemas.microsoft.com/office/drawing/2014/main" id="{309965BC-693F-4F28-901C-8CC705776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348" y="1451830"/>
            <a:ext cx="525462" cy="846138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9">
            <a:extLst>
              <a:ext uri="{FF2B5EF4-FFF2-40B4-BE49-F238E27FC236}">
                <a16:creationId xmlns:a16="http://schemas.microsoft.com/office/drawing/2014/main" id="{62080BAE-BF50-418D-AB4E-1E5DE5C47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636" y="3648931"/>
            <a:ext cx="2582863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Closing</a:t>
            </a: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803493D0-DD26-4F8D-BDE4-F89131E3C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999" y="3648931"/>
            <a:ext cx="5303837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asks the customer for an order.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14">
            <a:extLst>
              <a:ext uri="{FF2B5EF4-FFF2-40B4-BE49-F238E27FC236}">
                <a16:creationId xmlns:a16="http://schemas.microsoft.com/office/drawing/2014/main" id="{55BC2BA4-928E-421B-BB53-51B14F20A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636" y="2701194"/>
            <a:ext cx="2582863" cy="8969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Handling</a:t>
            </a:r>
          </a:p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Objections</a:t>
            </a:r>
          </a:p>
        </p:txBody>
      </p:sp>
      <p:sp>
        <p:nvSpPr>
          <p:cNvPr id="39" name="Rectangle 15">
            <a:extLst>
              <a:ext uri="{FF2B5EF4-FFF2-40B4-BE49-F238E27FC236}">
                <a16:creationId xmlns:a16="http://schemas.microsoft.com/office/drawing/2014/main" id="{9C0A232E-CC02-43C3-A5DA-A4C161A3D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999" y="2701194"/>
            <a:ext cx="5303837" cy="8969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Salesperson seeks out, clarifies, and overcomes customer objections to buying.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AutoShape 16">
            <a:extLst>
              <a:ext uri="{FF2B5EF4-FFF2-40B4-BE49-F238E27FC236}">
                <a16:creationId xmlns:a16="http://schemas.microsoft.com/office/drawing/2014/main" id="{CBCCF91D-3B2D-4531-A598-22B8C63DC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299" y="2798031"/>
            <a:ext cx="528637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18">
            <a:extLst>
              <a:ext uri="{FF2B5EF4-FFF2-40B4-BE49-F238E27FC236}">
                <a16:creationId xmlns:a16="http://schemas.microsoft.com/office/drawing/2014/main" id="{04D8B75C-2FBE-4FD5-A8D4-09D545822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636" y="4647469"/>
            <a:ext cx="2582863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>
            <a:lvl1pPr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defTabSz="820738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Follow-Up</a:t>
            </a:r>
          </a:p>
        </p:txBody>
      </p:sp>
      <p:sp>
        <p:nvSpPr>
          <p:cNvPr id="42" name="Rectangle 19">
            <a:extLst>
              <a:ext uri="{FF2B5EF4-FFF2-40B4-BE49-F238E27FC236}">
                <a16:creationId xmlns:a16="http://schemas.microsoft.com/office/drawing/2014/main" id="{2206A39D-6C4D-4B76-B9E5-A1BCFD237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3035" y="4647469"/>
            <a:ext cx="5257800" cy="898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>
              <a:lnSpc>
                <a:spcPct val="90000"/>
              </a:lnSpc>
              <a:defRPr/>
            </a:pPr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Occurs after the sale and ensures customer satisfaction and repeat business.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AutoShape 20">
            <a:extLst>
              <a:ext uri="{FF2B5EF4-FFF2-40B4-BE49-F238E27FC236}">
                <a16:creationId xmlns:a16="http://schemas.microsoft.com/office/drawing/2014/main" id="{313DB233-DB3F-404D-9E1D-D6338019E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5" y="4647469"/>
            <a:ext cx="609600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AutoShape 16">
            <a:extLst>
              <a:ext uri="{FF2B5EF4-FFF2-40B4-BE49-F238E27FC236}">
                <a16:creationId xmlns:a16="http://schemas.microsoft.com/office/drawing/2014/main" id="{D39B6B15-E56E-4F15-9894-A369F25C5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9310" y="3687031"/>
            <a:ext cx="528638" cy="860425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defRPr/>
            </a:pPr>
            <a:endParaRPr lang="en-GB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5" name="Picture 39944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39947" name="Rectangle 39946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39949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39951" name="Rectangle 39950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39937" name="Rectangle 2">
            <a:extLst>
              <a:ext uri="{FF2B5EF4-FFF2-40B4-BE49-F238E27FC236}">
                <a16:creationId xmlns:a16="http://schemas.microsoft.com/office/drawing/2014/main" id="{D27A5774-0FFC-4127-A085-ABC99A670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700" b="1">
                <a:solidFill>
                  <a:schemeClr val="bg1"/>
                </a:solidFill>
              </a:rPr>
              <a:t>  </a:t>
            </a:r>
            <a:br>
              <a:rPr lang="en-US" altLang="en-US" sz="3700" b="1">
                <a:solidFill>
                  <a:schemeClr val="bg1"/>
                </a:solidFill>
              </a:rPr>
            </a:br>
            <a:r>
              <a:rPr lang="en-US" altLang="en-US" sz="3700" b="1">
                <a:solidFill>
                  <a:schemeClr val="bg1"/>
                </a:solidFill>
              </a:rPr>
              <a:t>  </a:t>
            </a:r>
            <a:r>
              <a:rPr lang="en-US" altLang="en-US" sz="37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 Promotion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27A1DA-40C6-46ED-B3AF-63A23015DE45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BD0AC5A-F772-42C0-ADAF-01EF0866379B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41458" y="585296"/>
            <a:ext cx="43418" cy="460142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39940" name="Rectangle 1">
            <a:extLst>
              <a:ext uri="{FF2B5EF4-FFF2-40B4-BE49-F238E27FC236}">
                <a16:creationId xmlns:a16="http://schemas.microsoft.com/office/drawing/2014/main" id="{267BC9DE-51A4-426B-B198-02A116B78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2456" y="3005409"/>
            <a:ext cx="4677404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56032" indent="-256032" defTabSz="256032">
              <a:spcBef>
                <a:spcPct val="0"/>
              </a:spcBef>
              <a:spcAft>
                <a:spcPts val="600"/>
              </a:spcAft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Short-term incentives to encourage the purchase or sale of a product or service.</a:t>
            </a:r>
          </a:p>
          <a:p>
            <a:pPr marL="256032" indent="-256032" defTabSz="256032">
              <a:spcBef>
                <a:spcPct val="0"/>
              </a:spcBef>
              <a:spcAft>
                <a:spcPts val="600"/>
              </a:spcAft>
            </a:pP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Can be targeted at final buyers, retailers and wholesalers, business customers, and the sales force.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06352F09-1982-4675-868C-6E60D4870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/>
          <a:lstStyle/>
          <a:p>
            <a:pPr eaLnBrk="1" hangingPunct="1"/>
            <a:br>
              <a:rPr lang="en-US" altLang="en-US" sz="3600" b="1" dirty="0"/>
            </a:br>
            <a:r>
              <a:rPr lang="en-US" altLang="en-US" sz="3600" b="1" dirty="0"/>
              <a:t>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 Promotion Tools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A8333E3-A64A-4AD3-9D19-37016F3AA2DA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CAA822F4-EFC7-4BCC-9DB3-62A6579814E2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0AA76A-7E89-489D-B628-D6C5B1584DCF}"/>
              </a:ext>
            </a:extLst>
          </p:cNvPr>
          <p:cNvSpPr/>
          <p:nvPr/>
        </p:nvSpPr>
        <p:spPr>
          <a:xfrm>
            <a:off x="1776413" y="1444626"/>
            <a:ext cx="87122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Samples: Lifebuoy mini pack and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sunsilk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 pack shampoo.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Coupon: certificates, save $10 when you purchase with certificates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Cash Refunds (Rebates): Cash back after purchase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 packs (cents-off deals): reduced price marked on the label or package. “two for the price of one”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Contests: suggestions, filling up essay, Games etc.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52E85F49-2368-4509-B5BD-A7DE6B3D8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/>
          <a:lstStyle/>
          <a:p>
            <a:pPr eaLnBrk="1" hangingPunct="1"/>
            <a:br>
              <a:rPr lang="en-US" altLang="en-US" sz="3600" b="1" dirty="0"/>
            </a:br>
            <a:r>
              <a:rPr lang="en-US" altLang="en-US" sz="3600" b="1" dirty="0"/>
              <a:t>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 Promotion Tools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C75D5E5-337E-452F-857C-4C25EE3B4E8C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7A4488DE-7F24-4026-8050-7275F9398B5C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6783C9-DFFF-444C-AC54-979684B5E7FE}"/>
              </a:ext>
            </a:extLst>
          </p:cNvPr>
          <p:cNvSpPr/>
          <p:nvPr/>
        </p:nvSpPr>
        <p:spPr>
          <a:xfrm>
            <a:off x="1776413" y="1444625"/>
            <a:ext cx="87122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Advertising Specialties: articles imprinted with advertiser’s name. pens, calendars, key rings, matches, T shirts, caps, coffee mugs.</a:t>
            </a:r>
          </a:p>
          <a:p>
            <a:pPr eaLnBrk="1" hangingPunct="1"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Premiums: goods offered either free or at low cost. (Gold or silver) </a:t>
            </a:r>
          </a:p>
          <a:p>
            <a:pPr eaLnBrk="1" hangingPunct="1"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Patronage Rewards: frequent flier-programs</a:t>
            </a:r>
          </a:p>
          <a:p>
            <a:pPr eaLnBrk="1" hangingPunct="1"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Point-of-Purchase Communications: Display at pop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C31110EA-9FB8-4CE8-8551-42FBEC7479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618518"/>
            <a:ext cx="4109013" cy="846437"/>
          </a:xfrm>
        </p:spPr>
        <p:txBody>
          <a:bodyPr rtlCol="0"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Major Advertising Decisions</a:t>
            </a:r>
            <a:endParaRPr lang="en-US" sz="18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773E231-BF49-4B29-BA60-22BF0C45C6C8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0CF5475A-8D9B-452D-8BE0-B07D46B66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4632" y="1738767"/>
            <a:ext cx="6537667" cy="76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57213" lvl="1" indent="-214313" defTabSz="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400" b="1" kern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Four important decisions in developing advertising program</a:t>
            </a:r>
          </a:p>
          <a:p>
            <a:pPr marL="557213" lvl="1" indent="-214313" defTabSz="342900"/>
            <a:r>
              <a:rPr lang="en-US" altLang="en-US" sz="1400" i="1" kern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Setting advertising objectives</a:t>
            </a:r>
          </a:p>
          <a:p>
            <a:pPr marL="557213" lvl="1" indent="-214313" defTabSz="342900"/>
            <a:r>
              <a:rPr lang="en-US" altLang="en-US" sz="1400" i="1" kern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Setting the advertising budget</a:t>
            </a:r>
          </a:p>
          <a:p>
            <a:pPr marL="557213" lvl="1" indent="-214313" defTabSz="342900"/>
            <a:r>
              <a:rPr lang="en-US" altLang="en-US" sz="1400" i="1" kern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Developing the advertising strategy</a:t>
            </a:r>
          </a:p>
          <a:p>
            <a:pPr marL="557213" lvl="1" indent="-214313" defTabSz="342900"/>
            <a:r>
              <a:rPr lang="en-US" altLang="en-US" sz="1400" i="1" kern="12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Evaluating advertising campaigns</a:t>
            </a:r>
          </a:p>
          <a:p>
            <a:pPr marL="557213" lvl="1" indent="-214313" defTabSz="342900"/>
            <a:endParaRPr lang="en-US" altLang="en-US" sz="1400" i="1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b="1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89657F94-959C-4D1A-A596-DA683A655295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014265" y="-1574095"/>
            <a:ext cx="57898" cy="613599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6" name="Picture 6" descr="fig15_01wo">
            <a:extLst>
              <a:ext uri="{FF2B5EF4-FFF2-40B4-BE49-F238E27FC236}">
                <a16:creationId xmlns:a16="http://schemas.microsoft.com/office/drawing/2014/main" id="{8B7A1FA1-D528-46FC-BAC2-58DAEAD79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78" y="3090707"/>
            <a:ext cx="6844045" cy="229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17415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7418" name="Rectangle 17417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17420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17422" name="Rectangle 17421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AAC9494-D880-4C8E-A432-3D45D4F158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Setting Advertising Objectives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3CAF365-2D18-4CFD-9BE5-2BED4F441F61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08E8DD6-AD78-4AE4-8580-A39D25AB7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0575" y="995632"/>
            <a:ext cx="4677405" cy="55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85166" indent="-185166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Advertising objectives can be classified by primary purpose:</a:t>
            </a:r>
          </a:p>
          <a:p>
            <a:pPr marL="401193" lvl="1" indent="-154305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Inform</a:t>
            </a:r>
          </a:p>
          <a:p>
            <a:pPr marL="617220" lvl="2" indent="-123444" defTabSz="246888"/>
            <a:r>
              <a:rPr lang="en-US" altLang="en-US" sz="14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Introducing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new products, </a:t>
            </a:r>
            <a:r>
              <a:rPr lang="en-US" altLang="en-US" sz="14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suggesting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new uses, </a:t>
            </a:r>
            <a:r>
              <a:rPr lang="en-US" altLang="en-US" sz="14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informing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price change etc. [HDTV]</a:t>
            </a:r>
          </a:p>
          <a:p>
            <a:pPr marL="401193" lvl="1" indent="-154305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Persuade</a:t>
            </a:r>
          </a:p>
          <a:p>
            <a:pPr marL="617220" lvl="2" indent="-123444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Becomes more important as competition increases [Samsung offers best quality]</a:t>
            </a:r>
          </a:p>
          <a:p>
            <a:pPr marL="617220" lvl="2" indent="-123444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Comparative advertising [Coke and Pepsi, Apple and Samsung], creates controversy</a:t>
            </a:r>
          </a:p>
          <a:p>
            <a:pPr marL="185166" indent="-185166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Advertising objectives can be classified by primary purpose:</a:t>
            </a:r>
          </a:p>
          <a:p>
            <a:pPr marL="401193" lvl="1" indent="-154305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Remind</a:t>
            </a:r>
          </a:p>
          <a:p>
            <a:pPr marL="617220" lvl="2" indent="-123444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Most important for mature products [Coca-Cola]</a:t>
            </a:r>
          </a:p>
          <a:p>
            <a:pPr marL="617220" lvl="2" indent="-123444" defTabSz="246888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Reminding customers where to buy it</a:t>
            </a:r>
          </a:p>
          <a:p>
            <a:pPr lvl="2" eaLnBrk="1" hangingPunct="1"/>
            <a:endParaRPr lang="en-US" alt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E76952E0-C2DC-440E-ADCA-A56F03763B96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771231" y="-1296038"/>
            <a:ext cx="41424" cy="43900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59CCEC5A-556B-4C54-ABB2-069B0C1AD5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6770" y="733966"/>
            <a:ext cx="3509913" cy="1363121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5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5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5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5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Setting Advertising Objectives</a:t>
            </a:r>
            <a:endParaRPr lang="en-US" sz="15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C700D67-F410-4C10-9538-F10EBEAC9E39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7A4DE6A0-FDCA-4AD0-B964-58D6D35D8353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205569" y="-2115689"/>
            <a:ext cx="62634" cy="663787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  <p:pic>
        <p:nvPicPr>
          <p:cNvPr id="19460" name="Picture 4">
            <a:extLst>
              <a:ext uri="{FF2B5EF4-FFF2-40B4-BE49-F238E27FC236}">
                <a16:creationId xmlns:a16="http://schemas.microsoft.com/office/drawing/2014/main" id="{90AD5D51-7A36-47D1-8969-D52B5C79B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" t="4463" r="6902" b="18169"/>
          <a:stretch>
            <a:fillRect/>
          </a:stretch>
        </p:blipFill>
        <p:spPr bwMode="auto">
          <a:xfrm>
            <a:off x="4825302" y="1203248"/>
            <a:ext cx="6823167" cy="434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22694EB-4535-4C60-B88A-48D9AEBD0A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3600" b="1" dirty="0"/>
            </a:br>
            <a:r>
              <a:rPr lang="en-US" altLang="en-US" sz="3600" b="1" dirty="0"/>
              <a:t>  Setting Advertising Budget</a:t>
            </a:r>
            <a:endParaRPr lang="en-US" sz="36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EB6E670-2570-490E-BCCE-E2A6524AB863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8FFD7FD5-5F74-4506-AA41-968BD88B0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951" y="1412876"/>
            <a:ext cx="88550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factors should be considered when setting the ad budget:</a:t>
            </a:r>
          </a:p>
          <a:p>
            <a:pPr lvl="1" eaLnBrk="1" hangingPunct="1"/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in the PLC: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products, big ad budget to aware and persuade; mature brands - low</a:t>
            </a:r>
          </a:p>
          <a:p>
            <a:pPr lvl="1" eaLnBrk="1" hangingPunct="1"/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 share: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building the market or taking market share requires large ad budget. </a:t>
            </a:r>
          </a:p>
          <a:p>
            <a:pPr lvl="1" eaLnBrk="1" hangingPunct="1"/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Level of competition: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many competitors – high budget</a:t>
            </a:r>
          </a:p>
          <a:p>
            <a:pPr lvl="1" eaLnBrk="1" hangingPunct="1"/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 ad clutter: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budget</a:t>
            </a:r>
          </a:p>
          <a:p>
            <a:pPr lvl="1" eaLnBrk="1" hangingPunct="1"/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 of brand differentiation: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undifferentiated brand – heavy ad budget</a:t>
            </a:r>
          </a:p>
          <a:p>
            <a:pPr lvl="1" eaLnBrk="1" hangingPunct="1"/>
            <a:endParaRPr lang="en-US" altLang="en-US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E7804AA-6DA1-45F7-8F03-FCC8A4641621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21511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1514" name="Rectangle 21513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1516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1518" name="Rectangle 21517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74B8F74-7377-4713-9FAE-04981D2B5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Developing Advertising Strategy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D29A08F1-698C-49B3-8025-BCFAA9206E18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CCA898E3-4703-44FB-A8D7-531AE77D9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455" y="2981296"/>
            <a:ext cx="4677405" cy="55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85166" indent="-185166" defTabSz="246888"/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Strategy by which a company accomplishes its advertising objectives</a:t>
            </a:r>
          </a:p>
          <a:p>
            <a:pPr marL="185166" indent="-185166" defTabSz="246888"/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Two major elements: </a:t>
            </a:r>
          </a:p>
          <a:p>
            <a:pPr marL="401193" lvl="1" indent="-154305" defTabSz="246888"/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Creating ad messages</a:t>
            </a:r>
          </a:p>
          <a:p>
            <a:pPr marL="401193" lvl="1" indent="-154305" defTabSz="246888"/>
            <a:r>
              <a:rPr lang="en-US" altLang="en-US" sz="16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Selecting ad media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F433EFD9-19BE-4523-AB57-A7472FD91244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873111" y="689626"/>
            <a:ext cx="41424" cy="43900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1" name="Picture 20490">
            <a:extLst>
              <a:ext uri="{FF2B5EF4-FFF2-40B4-BE49-F238E27FC236}">
                <a16:creationId xmlns:a16="http://schemas.microsoft.com/office/drawing/2014/main" id="{91AB8A88-A60F-421C-9564-D5A7639EA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0493" name="Rectangle 20492">
            <a:extLst>
              <a:ext uri="{FF2B5EF4-FFF2-40B4-BE49-F238E27FC236}">
                <a16:creationId xmlns:a16="http://schemas.microsoft.com/office/drawing/2014/main" id="{832D3A04-3120-4CF3-8F9E-6DCF218BA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20495" name="Freeform 9">
            <a:extLst>
              <a:ext uri="{FF2B5EF4-FFF2-40B4-BE49-F238E27FC236}">
                <a16:creationId xmlns:a16="http://schemas.microsoft.com/office/drawing/2014/main" id="{98D68143-E11F-49D9-A842-E52CB43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BD"/>
          </a:p>
        </p:txBody>
      </p:sp>
      <p:sp>
        <p:nvSpPr>
          <p:cNvPr id="20497" name="Rectangle 20496">
            <a:extLst>
              <a:ext uri="{FF2B5EF4-FFF2-40B4-BE49-F238E27FC236}">
                <a16:creationId xmlns:a16="http://schemas.microsoft.com/office/drawing/2014/main" id="{70D81F57-CC57-46AD-86A2-54F697BD5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6094412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D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040D6EE-B4F6-45B2-948E-3FB85FE082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799" y="690479"/>
            <a:ext cx="4957275" cy="1146825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Developing Advertising Strategy</a:t>
            </a:r>
            <a:endParaRPr lang="en-US" sz="1800" b="1" ker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1465C67-6179-405E-8BF5-127E7ACBE21A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0486" name="Rectangle 3">
            <a:extLst>
              <a:ext uri="{FF2B5EF4-FFF2-40B4-BE49-F238E27FC236}">
                <a16:creationId xmlns:a16="http://schemas.microsoft.com/office/drawing/2014/main" id="{0A10B3C2-6B38-46AB-A60E-35E21EA98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8872" y="694708"/>
            <a:ext cx="4677405" cy="518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4879" indent="-174879" defTabSz="233172">
              <a:defRPr/>
            </a:pPr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Creating ad messages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no matter how big the budget is, advertising can succeed only if it engages consumers and communicates well </a:t>
            </a:r>
          </a:p>
          <a:p>
            <a:pPr marL="378905" lvl="1" indent="-145733" defTabSz="233172">
              <a:defRPr/>
            </a:pPr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Message and content strategy: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First, creating contents that will get consumers to engage or react in a certain way. Message strategy statements tend to be plain, straightforward outlines of benefits, and positioning points that the advertiser wants to stress.</a:t>
            </a:r>
          </a:p>
          <a:p>
            <a:pPr marL="233172" lvl="1" indent="0" defTabSz="233172">
              <a:buNone/>
              <a:defRPr/>
            </a:pPr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Second,</a:t>
            </a:r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Creative concept: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The compelling “big idea” 	that will bring the message strategy to life in distinctive 	and memorable way.</a:t>
            </a:r>
          </a:p>
          <a:p>
            <a:pPr marL="233172" lvl="1" indent="0" defTabSz="233172">
              <a:buNone/>
              <a:defRPr/>
            </a:pPr>
            <a:endParaRPr lang="en-US" altLang="en-US" sz="14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78905" lvl="1" indent="-145733" defTabSz="233172"/>
            <a:r>
              <a:rPr lang="en-US" altLang="en-US" sz="14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Advertising appeal:</a:t>
            </a:r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Creative concept will guide to select the specific Advertising appeal. Three characteristics should be followed - </a:t>
            </a:r>
          </a:p>
          <a:p>
            <a:pPr marL="816102" lvl="3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Meaningful: pointing out benefits</a:t>
            </a:r>
          </a:p>
          <a:p>
            <a:pPr marL="816102" lvl="3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Believable: deliver promised benefits</a:t>
            </a:r>
          </a:p>
          <a:p>
            <a:pPr marL="816102" lvl="3" indent="-116586" defTabSz="233172"/>
            <a:r>
              <a:rPr lang="en-US" altLang="en-US" sz="14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Distinctive: how better than the competing brands?</a:t>
            </a:r>
          </a:p>
          <a:p>
            <a:pPr marL="457200" lvl="1" indent="0">
              <a:buNone/>
              <a:defRPr/>
            </a:pPr>
            <a:endParaRPr lang="en-US" alt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01F12530-C813-49B9-AD65-442C28AB5D0A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8386800" y="-1601672"/>
            <a:ext cx="38978" cy="413089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0FBD8BBE-3009-4E0A-AFB5-12F3C8D4B4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2925" y="-100013"/>
            <a:ext cx="8459788" cy="1462088"/>
          </a:xfrm>
        </p:spPr>
        <p:txBody>
          <a:bodyPr rtlCol="0"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Developing Advertising Strategy</a:t>
            </a:r>
            <a:endParaRPr lang="en-US" sz="2000" b="1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1EBF9ED-00D4-47F7-BBCA-C2276E1701B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AEBA078-ECEB-4671-A367-BA45D2A1C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412876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 execution: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Turn big idea into actual ad execution that will capture target market’s attention and interest. Creative people must find the best 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style, tone, words, and format for executing the message. 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/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execution styles…</a:t>
            </a:r>
          </a:p>
          <a:p>
            <a:pPr lvl="2" eaLnBrk="1" hangingPunct="1"/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Tone: +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–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tone</a:t>
            </a:r>
          </a:p>
          <a:p>
            <a:pPr lvl="2" eaLnBrk="1" hangingPunct="1"/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Words: “Buy cheap socks and you’ll pay through the toes” Hanes Socks, Surf Excel, RFL. </a:t>
            </a:r>
          </a:p>
          <a:p>
            <a:pPr lvl="2" eaLnBrk="1" hangingPunct="1"/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Format: Illustration, headline, copy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46758BE1-59EB-4575-AB27-E359D5342BCE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063457" y="-2802732"/>
            <a:ext cx="76200" cy="80756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GB" altLang="en-US" sz="2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ADEA41B4EC7D45B46FF5231D61E26B" ma:contentTypeVersion="13" ma:contentTypeDescription="Create a new document." ma:contentTypeScope="" ma:versionID="753ffbfea11f7575d6e79ca34d48d706">
  <xsd:schema xmlns:xsd="http://www.w3.org/2001/XMLSchema" xmlns:xs="http://www.w3.org/2001/XMLSchema" xmlns:p="http://schemas.microsoft.com/office/2006/metadata/properties" xmlns:ns3="1fadf77a-7308-4ce0-94b7-998965077179" xmlns:ns4="21df7817-3852-4a71-a63d-79fffb2d424c" targetNamespace="http://schemas.microsoft.com/office/2006/metadata/properties" ma:root="true" ma:fieldsID="6ccc1d61ceba1c64dae51feb104866ca" ns3:_="" ns4:_="">
    <xsd:import namespace="1fadf77a-7308-4ce0-94b7-998965077179"/>
    <xsd:import namespace="21df7817-3852-4a71-a63d-79fffb2d424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adf77a-7308-4ce0-94b7-9989650771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f7817-3852-4a71-a63d-79fffb2d424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77D04E-3A9F-470E-863F-9A63997BF6F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1fadf77a-7308-4ce0-94b7-998965077179"/>
    <ds:schemaRef ds:uri="http://purl.org/dc/dcmitype/"/>
    <ds:schemaRef ds:uri="http://www.w3.org/XML/1998/namespace"/>
    <ds:schemaRef ds:uri="http://schemas.openxmlformats.org/package/2006/metadata/core-properties"/>
    <ds:schemaRef ds:uri="21df7817-3852-4a71-a63d-79fffb2d424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6A83B74-8DBE-45D5-8A12-05881246B6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adf77a-7308-4ce0-94b7-998965077179"/>
    <ds:schemaRef ds:uri="21df7817-3852-4a71-a63d-79fffb2d42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055421-FAD5-4CE8-89E7-6A4068CF10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10373</TotalTime>
  <Words>1427</Words>
  <Application>Microsoft Macintosh PowerPoint</Application>
  <PresentationFormat>Widescreen</PresentationFormat>
  <Paragraphs>186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Impact</vt:lpstr>
      <vt:lpstr>Times New Roman</vt:lpstr>
      <vt:lpstr>Wingdings</vt:lpstr>
      <vt:lpstr>YouTube Noto</vt:lpstr>
      <vt:lpstr>Main Event</vt:lpstr>
      <vt:lpstr>Chapter 15 and 16 Advertising &amp; Public Relations Personal Selling &amp; Sales Promotions </vt:lpstr>
      <vt:lpstr>     Advertising</vt:lpstr>
      <vt:lpstr>      Major Advertising Decisions</vt:lpstr>
      <vt:lpstr>      Setting Advertising Objectives</vt:lpstr>
      <vt:lpstr>      Setting Advertising Objectives</vt:lpstr>
      <vt:lpstr>   Setting Advertising Budget</vt:lpstr>
      <vt:lpstr>      Developing Advertising Strategy</vt:lpstr>
      <vt:lpstr>      Developing Advertising Strategy</vt:lpstr>
      <vt:lpstr>       Developing Advertising Strategy</vt:lpstr>
      <vt:lpstr>        Developing Advertising Strategy</vt:lpstr>
      <vt:lpstr>        Developing Advertising Strategy</vt:lpstr>
      <vt:lpstr>       Developing Advertising Strategy</vt:lpstr>
      <vt:lpstr> Developing Advertising Strategy</vt:lpstr>
      <vt:lpstr>       Developing Advertising Strategy</vt:lpstr>
      <vt:lpstr>      Developing Advertising Strategy</vt:lpstr>
      <vt:lpstr>        Evaluating Advertising</vt:lpstr>
      <vt:lpstr>      Public Relations</vt:lpstr>
      <vt:lpstr>      Major functions of public relations</vt:lpstr>
      <vt:lpstr>         Personal Selling</vt:lpstr>
      <vt:lpstr>      The Role of the Sales Force</vt:lpstr>
      <vt:lpstr>   Major Steps in Effective Selling</vt:lpstr>
      <vt:lpstr>      Major Steps in Effective Selling</vt:lpstr>
      <vt:lpstr>Major Steps in Effective Selling</vt:lpstr>
      <vt:lpstr>     Sales Promotion</vt:lpstr>
      <vt:lpstr>  Sales Promotion Tools</vt:lpstr>
      <vt:lpstr>  Sales Promotion Tools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87</cp:revision>
  <dcterms:created xsi:type="dcterms:W3CDTF">2020-02-02T06:50:28Z</dcterms:created>
  <dcterms:modified xsi:type="dcterms:W3CDTF">2024-04-17T08:38:55Z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0x01010006ADEA41B4EC7D45B46FF5231D61E26B</vt:lpwstr>
  </property>
</Properties>
</file>